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69" r:id="rId5"/>
    <p:sldId id="272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841-FDE8-454C-8DAF-D7D4DE025CBC}" type="datetimeFigureOut">
              <a:rPr lang="en-US" smtClean="0"/>
              <a:t>8/2/11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EF366-03BA-F14E-B7A4-FFC506480F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</a:t>
            </a:r>
            <a:r>
              <a:rPr lang="en-US" baseline="0" dirty="0" smtClean="0"/>
              <a:t> out to </a:t>
            </a:r>
            <a:r>
              <a:rPr lang="en-US" baseline="0" dirty="0" err="1" smtClean="0"/>
              <a:t>illiad</a:t>
            </a:r>
            <a:r>
              <a:rPr lang="en-US" baseline="0" dirty="0" smtClean="0"/>
              <a:t> can miss full-text leaving staff users to moderate the request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A373D-BE75-7548-9D41-5D224E2F49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2D5C-DFCE-764B-AC9D-B3A8A67B5FF3}" type="datetimeFigureOut">
              <a:rPr lang="en-US" smtClean="0"/>
              <a:t>8/2/11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C238D-32DD-4B4B-B582-D4F363C4D3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botlibrarian.billdueber.com/corrected-code4lib-slides-are-up/" TargetMode="External"/><Relationship Id="rId4" Type="http://schemas.openxmlformats.org/officeDocument/2006/relationships/hyperlink" Target="http://www.lib.umich.edu/files/services/usability/MirlynSearchSurvey_Feb2011.pdf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robotlibrarian.billdueber.com/how-good-is-our-relevancy-rankin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Brief T</a:t>
            </a:r>
            <a:r>
              <a:rPr lang="en-US" dirty="0" smtClean="0"/>
              <a:t>houghts on Known Item Transactions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Kevin Reiss</a:t>
            </a:r>
          </a:p>
          <a:p>
            <a:r>
              <a:rPr lang="en-US" dirty="0" smtClean="0"/>
              <a:t>Princeton University Libraries</a:t>
            </a:r>
          </a:p>
          <a:p>
            <a:r>
              <a:rPr lang="en-US" dirty="0" smtClean="0"/>
              <a:t>kr2@princeton.edu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kevinreiss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28" y="21712"/>
            <a:ext cx="5715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Mirlyn</a:t>
            </a:r>
            <a:r>
              <a:rPr lang="en-US" dirty="0" smtClean="0"/>
              <a:t> Catalog – </a:t>
            </a:r>
            <a:r>
              <a:rPr lang="en-US" dirty="0" err="1" smtClean="0"/>
              <a:t>Vufind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4" name="Picture 3" descr="Screen shot 2011-08-01 at 12.06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008"/>
            <a:ext cx="9144000" cy="48267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Mirlyn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7500" lnSpcReduction="20000"/>
          </a:bodyPr>
          <a:lstStyle/>
          <a:p>
            <a:r>
              <a:rPr lang="en-US" dirty="0" smtClean="0"/>
              <a:t>Very few users ever advance past search screen</a:t>
            </a:r>
          </a:p>
          <a:p>
            <a:pPr lvl="1"/>
            <a:r>
              <a:rPr lang="en-US" dirty="0" smtClean="0"/>
              <a:t>75% of all session consist of a single page load of the first page of search results</a:t>
            </a:r>
          </a:p>
          <a:p>
            <a:r>
              <a:rPr lang="en-US" dirty="0" smtClean="0"/>
              <a:t>A low percentage of users make it to the item screen</a:t>
            </a:r>
          </a:p>
          <a:p>
            <a:pPr lvl="1"/>
            <a:r>
              <a:rPr lang="en-US" dirty="0" smtClean="0"/>
              <a:t>78% of all “item” page views come from the first five search results (they default to twenty initial records)</a:t>
            </a:r>
          </a:p>
          <a:p>
            <a:pPr lvl="1"/>
            <a:r>
              <a:rPr lang="en-US" dirty="0" smtClean="0"/>
              <a:t>54% of item views come from the first search result. </a:t>
            </a:r>
          </a:p>
          <a:p>
            <a:r>
              <a:rPr lang="en-US" dirty="0" smtClean="0"/>
              <a:t>Read the full analysis</a:t>
            </a:r>
          </a:p>
          <a:p>
            <a:pPr lvl="1"/>
            <a:r>
              <a:rPr lang="en-US" dirty="0" smtClean="0">
                <a:hlinkClick r:id="rId2"/>
              </a:rPr>
              <a:t>http://robotlibrarian.billdueber.com/how-good-is-our-relevancy-ranking/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http://robotlibrarian.billdueber.com/corrected-code4lib-slides-are-up/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http://www.lib.umich.edu/files/services/usability/MirlynSearchSurvey_Feb2011.pdf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Search</a:t>
            </a:r>
            <a:endParaRPr lang="en-US" dirty="0"/>
          </a:p>
        </p:txBody>
      </p:sp>
      <p:pic>
        <p:nvPicPr>
          <p:cNvPr id="4" name="Picture 3" descr="Screen shot 2011-08-01 at 12.07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926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Case Study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IDS Search</a:t>
            </a:r>
          </a:p>
          <a:p>
            <a:pPr lvl="1"/>
            <a:r>
              <a:rPr lang="en-US" dirty="0" smtClean="0"/>
              <a:t>Approx. 66,000 out of 567,000 year to date searches for title, </a:t>
            </a:r>
            <a:r>
              <a:rPr lang="en-US" dirty="0" err="1" smtClean="0"/>
              <a:t>isbn</a:t>
            </a:r>
            <a:r>
              <a:rPr lang="en-US" dirty="0" smtClean="0"/>
              <a:t>, or </a:t>
            </a:r>
            <a:r>
              <a:rPr lang="en-US" dirty="0" err="1" smtClean="0"/>
              <a:t>oclc</a:t>
            </a:r>
            <a:r>
              <a:rPr lang="en-US" dirty="0" smtClean="0"/>
              <a:t> number</a:t>
            </a:r>
          </a:p>
          <a:p>
            <a:pPr lvl="1"/>
            <a:r>
              <a:rPr lang="en-US" dirty="0" smtClean="0"/>
              <a:t>793,191 out of 850,215 page views were of search </a:t>
            </a:r>
            <a:r>
              <a:rPr lang="en-US" dirty="0" smtClean="0"/>
              <a:t>results page, </a:t>
            </a:r>
            <a:r>
              <a:rPr lang="en-US" dirty="0" smtClean="0"/>
              <a:t>over 93%.</a:t>
            </a:r>
          </a:p>
          <a:p>
            <a:pPr lvl="1"/>
            <a:r>
              <a:rPr lang="en-US" dirty="0" smtClean="0"/>
              <a:t>IDS Search defaults to initially display five result items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Suggest?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shouldn’t be placing an emphasis on anything that happens on the “item” screen</a:t>
            </a:r>
          </a:p>
          <a:p>
            <a:r>
              <a:rPr lang="en-US" dirty="0" smtClean="0"/>
              <a:t>We probably want to focus on the “results” screen.</a:t>
            </a:r>
          </a:p>
          <a:p>
            <a:r>
              <a:rPr lang="en-US" dirty="0" smtClean="0"/>
              <a:t>One problem:</a:t>
            </a:r>
          </a:p>
          <a:p>
            <a:pPr lvl="1"/>
            <a:r>
              <a:rPr lang="en-US" dirty="0" smtClean="0"/>
              <a:t>You’ve got a lot concurrent requests to process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7-18 at 6.23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34" y="0"/>
            <a:ext cx="7777732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601679" y="521251"/>
            <a:ext cx="3241511" cy="161113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79843" y="862433"/>
            <a:ext cx="241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services are embedded on this page?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Times</a:t>
            </a:r>
            <a:endParaRPr lang="en-US" dirty="0"/>
          </a:p>
        </p:txBody>
      </p:sp>
      <p:pic>
        <p:nvPicPr>
          <p:cNvPr id="3" name="Picture 2" descr="Screen shot 2011-08-01 at 12.28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3" y="10856"/>
            <a:ext cx="7871654" cy="6858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966767" y="3535027"/>
            <a:ext cx="1905098" cy="2435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many of those concurrent requests can we manage on this page?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Library Services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Think about a strategy for making your services more embeddable</a:t>
            </a:r>
          </a:p>
          <a:p>
            <a:r>
              <a:rPr lang="en-US" dirty="0" smtClean="0"/>
              <a:t>How can you best represent the full gamut of your services in discovery systems</a:t>
            </a:r>
          </a:p>
          <a:p>
            <a:r>
              <a:rPr lang="en-US" dirty="0" smtClean="0"/>
              <a:t>How can you get your content and services in the big content/search providers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Known Item Transaction?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that happens post-discovery</a:t>
            </a:r>
          </a:p>
          <a:p>
            <a:r>
              <a:rPr lang="en-US" dirty="0" smtClean="0"/>
              <a:t>Lookup Searches rather than discovery searches</a:t>
            </a:r>
          </a:p>
          <a:p>
            <a:pPr lvl="1"/>
            <a:r>
              <a:rPr lang="en-US" dirty="0" smtClean="0"/>
              <a:t>Title Searches</a:t>
            </a:r>
          </a:p>
          <a:p>
            <a:pPr lvl="1"/>
            <a:r>
              <a:rPr lang="en-US" dirty="0" smtClean="0"/>
              <a:t>Standard Number Searches</a:t>
            </a:r>
          </a:p>
          <a:p>
            <a:pPr lvl="1"/>
            <a:r>
              <a:rPr lang="en-US" dirty="0" smtClean="0"/>
              <a:t>Citation Searches</a:t>
            </a:r>
          </a:p>
          <a:p>
            <a:pPr lvl="1"/>
            <a:r>
              <a:rPr lang="en-US" dirty="0" smtClean="0"/>
              <a:t>Bibliographies</a:t>
            </a:r>
          </a:p>
          <a:p>
            <a:pPr lvl="1"/>
            <a:r>
              <a:rPr lang="en-US" dirty="0" smtClean="0"/>
              <a:t>Page view of an item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about how many clicks does it take for a user to get from a known item screen to any of those services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More clicks = more frustration, perception of a complicated system</a:t>
            </a:r>
            <a:endParaRPr lang="en-US" dirty="0" smtClean="0"/>
          </a:p>
          <a:p>
            <a:r>
              <a:rPr lang="en-US" dirty="0" smtClean="0"/>
              <a:t>Let’s look at some examples from our two most common “known-item” display avenues</a:t>
            </a:r>
          </a:p>
          <a:p>
            <a:pPr lvl="1"/>
            <a:r>
              <a:rPr lang="en-US" dirty="0" smtClean="0"/>
              <a:t>Search results page</a:t>
            </a:r>
          </a:p>
          <a:p>
            <a:pPr lvl="1"/>
            <a:r>
              <a:rPr lang="en-US" dirty="0" smtClean="0"/>
              <a:t>The “item” screen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28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Ebscohost</a:t>
            </a:r>
            <a:r>
              <a:rPr lang="en-US" dirty="0" smtClean="0"/>
              <a:t> Search Results</a:t>
            </a:r>
            <a:endParaRPr lang="en-US" dirty="0"/>
          </a:p>
        </p:txBody>
      </p:sp>
      <p:pic>
        <p:nvPicPr>
          <p:cNvPr id="3" name="Picture 2" descr="Screen shot 2011-07-28 at 7.30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289"/>
            <a:ext cx="9144000" cy="6105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1313458" y="4483346"/>
            <a:ext cx="1226617" cy="4993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3458" y="6209380"/>
            <a:ext cx="1226617" cy="3582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3458" y="2637901"/>
            <a:ext cx="1367733" cy="4559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7" idx="3"/>
          </p:cNvCxnSpPr>
          <p:nvPr/>
        </p:nvCxnSpPr>
        <p:spPr>
          <a:xfrm flipV="1">
            <a:off x="2540075" y="6383069"/>
            <a:ext cx="1682529" cy="542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4092344" y="4635325"/>
            <a:ext cx="2822306" cy="222267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37259" y="5090286"/>
            <a:ext cx="2477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Wouldn’t it be nice if these folders were easily connected to citation managers that are actually used</a:t>
            </a:r>
            <a:endParaRPr lang="en-US" dirty="0"/>
          </a:p>
        </p:txBody>
      </p:sp>
      <p:cxnSp>
        <p:nvCxnSpPr>
          <p:cNvPr id="14" name="Elbow Connector 13"/>
          <p:cNvCxnSpPr>
            <a:stCxn id="8" idx="3"/>
          </p:cNvCxnSpPr>
          <p:nvPr/>
        </p:nvCxnSpPr>
        <p:spPr>
          <a:xfrm flipV="1">
            <a:off x="2681191" y="1519778"/>
            <a:ext cx="2333830" cy="134609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5015021" y="752812"/>
            <a:ext cx="2409815" cy="162455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Holy Grail = Full-Text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2540075" y="3582335"/>
            <a:ext cx="2236135" cy="105299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4776210" y="2865868"/>
            <a:ext cx="2417670" cy="161747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Link to </a:t>
            </a:r>
            <a:r>
              <a:rPr lang="en-US" dirty="0" err="1" smtClean="0">
                <a:solidFill>
                  <a:schemeClr val="tx1"/>
                </a:solidFill>
              </a:rPr>
              <a:t>OpenURL</a:t>
            </a:r>
            <a:r>
              <a:rPr lang="en-US" dirty="0" smtClean="0">
                <a:solidFill>
                  <a:schemeClr val="tx1"/>
                </a:solidFill>
              </a:rPr>
              <a:t> Service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OpenURL</a:t>
            </a:r>
            <a:r>
              <a:rPr lang="en-US" dirty="0" smtClean="0"/>
              <a:t> Menu (Item Screen in </a:t>
            </a:r>
            <a:r>
              <a:rPr lang="en-US" dirty="0" err="1" smtClean="0"/>
              <a:t>Diguise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Content Placeholder 3" descr="Screen shot 2011-07-31 at 11.58.24 PM.png"/>
          <p:cNvPicPr>
            <a:picLocks noChangeAspect="1"/>
          </p:cNvPicPr>
          <p:nvPr/>
        </p:nvPicPr>
        <p:blipFill>
          <a:blip r:embed="rId2"/>
          <a:srcRect l="-2229" r="-2229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Search Search Results Page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362381" y="4049124"/>
            <a:ext cx="3006842" cy="157405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get it – go to </a:t>
            </a:r>
            <a:r>
              <a:rPr lang="en-US" dirty="0" err="1" smtClean="0"/>
              <a:t>ILLiad</a:t>
            </a:r>
            <a:r>
              <a:rPr lang="en-US" dirty="0" smtClean="0"/>
              <a:t> request form, but if we have full-text </a:t>
            </a:r>
            <a:r>
              <a:rPr lang="en-US" dirty="0" err="1" smtClean="0"/>
              <a:t>acccess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245653" y="4396502"/>
            <a:ext cx="2366395" cy="43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 descr="Screen shot 2011-07-30 at 4.02.24 PM.png"/>
          <p:cNvPicPr>
            <a:picLocks noChangeAspect="1"/>
          </p:cNvPicPr>
          <p:nvPr/>
        </p:nvPicPr>
        <p:blipFill>
          <a:blip r:embed="rId3"/>
          <a:srcRect t="-2796" b="-2796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Search Item Screen</a:t>
            </a:r>
            <a:endParaRPr lang="en-US" dirty="0"/>
          </a:p>
        </p:txBody>
      </p:sp>
      <p:pic>
        <p:nvPicPr>
          <p:cNvPr id="3" name="Content Placeholder 5" descr="Screen shot 2011-07-31 at 8.00.07 PM.png"/>
          <p:cNvPicPr>
            <a:picLocks noChangeAspect="1"/>
          </p:cNvPicPr>
          <p:nvPr/>
        </p:nvPicPr>
        <p:blipFill>
          <a:blip r:embed="rId2"/>
          <a:srcRect t="-23577" b="-23577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place your known item services?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On the individual item screen</a:t>
            </a:r>
          </a:p>
          <a:p>
            <a:r>
              <a:rPr lang="en-US" dirty="0" smtClean="0"/>
              <a:t>On the search results page </a:t>
            </a:r>
          </a:p>
          <a:p>
            <a:r>
              <a:rPr lang="en-US" dirty="0" smtClean="0"/>
              <a:t>Sometimes it is an uneasy mix</a:t>
            </a:r>
          </a:p>
          <a:p>
            <a:r>
              <a:rPr lang="en-US" dirty="0" smtClean="0"/>
              <a:t>How can you reduce clicks/choices for the user</a:t>
            </a:r>
          </a:p>
          <a:p>
            <a:r>
              <a:rPr lang="en-US" dirty="0" smtClean="0"/>
              <a:t>And still handle the complexity of your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your users go?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How many clicks does it take them to get to your services?</a:t>
            </a:r>
          </a:p>
          <a:p>
            <a:r>
              <a:rPr lang="en-US" dirty="0" smtClean="0"/>
              <a:t>We may be missing the point entirely?</a:t>
            </a:r>
          </a:p>
          <a:p>
            <a:r>
              <a:rPr lang="en-US" dirty="0" smtClean="0"/>
              <a:t>Two very brief case studies:</a:t>
            </a:r>
          </a:p>
          <a:p>
            <a:pPr lvl="1"/>
            <a:r>
              <a:rPr lang="en-US" dirty="0" smtClean="0"/>
              <a:t>U of Michigan</a:t>
            </a:r>
          </a:p>
          <a:p>
            <a:pPr lvl="1"/>
            <a:r>
              <a:rPr lang="en-US" dirty="0" smtClean="0"/>
              <a:t>IDS Search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566</Words>
  <Application>Microsoft Macintosh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Brief Thoughts on Known Item Transactions</vt:lpstr>
      <vt:lpstr>What is a Known Item Transaction?</vt:lpstr>
      <vt:lpstr>Key Questions</vt:lpstr>
      <vt:lpstr>Ebscohost Search Results</vt:lpstr>
      <vt:lpstr>OpenURL Menu (Item Screen in Diguise)</vt:lpstr>
      <vt:lpstr>IDS Search Search Results Page</vt:lpstr>
      <vt:lpstr>IDS Search Item Screen</vt:lpstr>
      <vt:lpstr>Where to place your known item services?</vt:lpstr>
      <vt:lpstr>Where do your users go?</vt:lpstr>
      <vt:lpstr>Mirlyn Catalog – Vufind System</vt:lpstr>
      <vt:lpstr>Mirlyn Usage</vt:lpstr>
      <vt:lpstr>IDS Search</vt:lpstr>
      <vt:lpstr>Another Case Study</vt:lpstr>
      <vt:lpstr>What does this Suggest?</vt:lpstr>
      <vt:lpstr>Slide 15</vt:lpstr>
      <vt:lpstr>Ten Times</vt:lpstr>
      <vt:lpstr>Embedded Library Services</vt:lpstr>
    </vt:vector>
  </TitlesOfParts>
  <Company>pul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Systems analyst</dc:creator>
  <cp:lastModifiedBy>Systems analyst</cp:lastModifiedBy>
  <cp:revision>8</cp:revision>
  <dcterms:created xsi:type="dcterms:W3CDTF">2011-08-02T17:28:39Z</dcterms:created>
  <dcterms:modified xsi:type="dcterms:W3CDTF">2011-08-02T18:14:33Z</dcterms:modified>
</cp:coreProperties>
</file>